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44"/>
  </p:notesMasterIdLst>
  <p:sldIdLst>
    <p:sldId id="259" r:id="rId2"/>
    <p:sldId id="260" r:id="rId3"/>
    <p:sldId id="270" r:id="rId4"/>
    <p:sldId id="268" r:id="rId5"/>
    <p:sldId id="262" r:id="rId6"/>
    <p:sldId id="263" r:id="rId7"/>
    <p:sldId id="258" r:id="rId8"/>
    <p:sldId id="257" r:id="rId9"/>
    <p:sldId id="264" r:id="rId10"/>
    <p:sldId id="265" r:id="rId11"/>
    <p:sldId id="266" r:id="rId12"/>
    <p:sldId id="267" r:id="rId13"/>
    <p:sldId id="272" r:id="rId14"/>
    <p:sldId id="256" r:id="rId15"/>
    <p:sldId id="274" r:id="rId16"/>
    <p:sldId id="275" r:id="rId17"/>
    <p:sldId id="276" r:id="rId18"/>
    <p:sldId id="277" r:id="rId19"/>
    <p:sldId id="261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8" r:id="rId41"/>
    <p:sldId id="300" r:id="rId42"/>
    <p:sldId id="301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 varScale="1">
        <p:scale>
          <a:sx n="86" d="100"/>
          <a:sy n="86" d="100"/>
        </p:scale>
        <p:origin x="54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81B705-8ACA-4EB2-9ECE-2DFD69808725}" type="datetimeFigureOut">
              <a:rPr lang="zh-CN" altLang="en-US" smtClean="0"/>
              <a:t>2022/5/10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F3E09-1C6E-4337-888A-B7070347A6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377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5414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2022/5/10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150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063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2022/5/10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8227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3473352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5" r:id="rId3"/>
    <p:sldLayoutId id="2147483666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76"/>
          <a:stretch>
            <a:fillRect/>
          </a:stretch>
        </p:blipFill>
        <p:spPr>
          <a:xfrm flipH="1">
            <a:off x="0" y="2101755"/>
            <a:ext cx="12192000" cy="475624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79"/>
          <a:stretch>
            <a:fillRect/>
          </a:stretch>
        </p:blipFill>
        <p:spPr>
          <a:xfrm flipH="1" flipV="1">
            <a:off x="0" y="0"/>
            <a:ext cx="12192000" cy="1746913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615" y="0"/>
            <a:ext cx="2529385" cy="2529385"/>
          </a:xfrm>
          <a:prstGeom prst="rect">
            <a:avLst/>
          </a:prstGeom>
        </p:spPr>
      </p:pic>
      <p:cxnSp>
        <p:nvCxnSpPr>
          <p:cNvPr id="26" name="直接连接符 25"/>
          <p:cNvCxnSpPr/>
          <p:nvPr/>
        </p:nvCxnSpPr>
        <p:spPr>
          <a:xfrm>
            <a:off x="4517409" y="5022379"/>
            <a:ext cx="7674591" cy="0"/>
          </a:xfrm>
          <a:prstGeom prst="line">
            <a:avLst/>
          </a:prstGeom>
          <a:ln>
            <a:solidFill>
              <a:srgbClr val="EA7E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885979" y="2101755"/>
            <a:ext cx="10420041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72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四个春天的故事</a:t>
            </a:r>
            <a:endParaRPr lang="en-US" altLang="zh-CN" sz="7200" b="1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339330" y="5205095"/>
            <a:ext cx="33045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XX</a:t>
            </a:r>
            <a:r>
              <a:rPr lang="zh-CN" altLang="en-US" sz="3200" dirty="0"/>
              <a:t>组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366EA51-E2D1-76A4-9E2C-9740BB96D3AB}"/>
              </a:ext>
            </a:extLst>
          </p:cNvPr>
          <p:cNvSpPr txBox="1"/>
          <p:nvPr/>
        </p:nvSpPr>
        <p:spPr>
          <a:xfrm>
            <a:off x="3815308" y="3296564"/>
            <a:ext cx="793370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——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从家乡的变化看改革开放从农村到城市、</a:t>
            </a:r>
            <a:endParaRPr lang="en-US" altLang="zh-CN" sz="2400" b="1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pPr algn="r"/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  <a:sym typeface="+mn-ea"/>
              </a:rPr>
              <a:t>从沿海到内地的层次推进及邓小平理论的生动实践</a:t>
            </a:r>
            <a:endParaRPr lang="zh-CN" altLang="en-US" sz="2400" b="1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仿宋" panose="02010609060101010101" charset="-122"/>
              <a:ea typeface="仿宋" panose="02010609060101010101" charset="-122"/>
              <a:cs typeface="仿宋" panose="02010609060101010101" charset="-122"/>
              <a:sym typeface="+mn-ea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 </a:t>
            </a:r>
          </a:p>
        </p:txBody>
      </p:sp>
      <p:pic>
        <p:nvPicPr>
          <p:cNvPr id="10" name="图片 1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07185" y="1296035"/>
            <a:ext cx="8976995" cy="504126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" name="图片 1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82420" y="1661160"/>
            <a:ext cx="8976995" cy="5041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2"/>
          <p:cNvPicPr>
            <a:picLocks noChangeAspect="1"/>
          </p:cNvPicPr>
          <p:nvPr/>
        </p:nvPicPr>
        <p:blipFill>
          <a:blip r:embed="rId4"/>
          <a:srcRect b="4916"/>
          <a:stretch>
            <a:fillRect/>
          </a:stretch>
        </p:blipFill>
        <p:spPr>
          <a:xfrm>
            <a:off x="1605280" y="1208405"/>
            <a:ext cx="8981440" cy="48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1"/>
          <p:cNvPicPr>
            <a:picLocks noChangeAspect="1"/>
          </p:cNvPicPr>
          <p:nvPr/>
        </p:nvPicPr>
        <p:blipFill>
          <a:blip r:embed="rId5"/>
          <a:srcRect b="4505"/>
          <a:stretch>
            <a:fillRect/>
          </a:stretch>
        </p:blipFill>
        <p:spPr>
          <a:xfrm>
            <a:off x="1602740" y="716280"/>
            <a:ext cx="9136380" cy="4829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8"/>
          <p:cNvPicPr>
            <a:picLocks noChangeAspect="1"/>
          </p:cNvPicPr>
          <p:nvPr/>
        </p:nvPicPr>
        <p:blipFill>
          <a:blip r:embed="rId6"/>
          <a:srcRect r="1529" b="5991"/>
          <a:stretch>
            <a:fillRect/>
          </a:stretch>
        </p:blipFill>
        <p:spPr>
          <a:xfrm>
            <a:off x="1605280" y="381000"/>
            <a:ext cx="8804910" cy="472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9"/>
          <p:cNvPicPr>
            <a:picLocks noChangeAspect="1"/>
          </p:cNvPicPr>
          <p:nvPr/>
        </p:nvPicPr>
        <p:blipFill>
          <a:blip r:embed="rId7"/>
          <a:srcRect b="5437"/>
          <a:stretch>
            <a:fillRect/>
          </a:stretch>
        </p:blipFill>
        <p:spPr>
          <a:xfrm>
            <a:off x="1602740" y="77470"/>
            <a:ext cx="8706485" cy="468249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669925" y="464820"/>
            <a:ext cx="3435985" cy="58166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新气象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2438400" y="1195069"/>
            <a:ext cx="4245610" cy="537146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7334885" y="1195069"/>
            <a:ext cx="4716780" cy="537146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636270" y="1247140"/>
            <a:ext cx="1207135" cy="531939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790825" y="1577974"/>
            <a:ext cx="3509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以生产队为单位进行生产和分配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730490" y="1607184"/>
            <a:ext cx="39954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从生产队中细分大组、小组，从以组为单位过渡到以户为单位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724785" y="2416809"/>
            <a:ext cx="36347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种植的作物主要由生产队规划</a:t>
            </a:r>
          </a:p>
          <a:p>
            <a:r>
              <a:rPr lang="zh-CN" altLang="en-US" dirty="0"/>
              <a:t>农作物以粮食作物为主，包括水稻、红薯等，辅以各类果树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679055" y="2423794"/>
            <a:ext cx="40246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农作物受市场经济影响，主要生产衢州椪柑</a:t>
            </a:r>
          </a:p>
          <a:p>
            <a:r>
              <a:rPr lang="zh-CN" altLang="en-US"/>
              <a:t>产量提高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810510" y="3701414"/>
            <a:ext cx="3502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人民被束缚在田地上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694295" y="3512819"/>
            <a:ext cx="40684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出现许多农村人选择自己去其他地方做生意</a:t>
            </a:r>
          </a:p>
          <a:p>
            <a:r>
              <a:rPr lang="zh-CN" altLang="en-US"/>
              <a:t>越来越多的人走上了打工的路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938145" y="4434839"/>
            <a:ext cx="2465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泥瓦房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730490" y="4528819"/>
            <a:ext cx="3274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出现砖瓦房、小洋楼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2915920" y="5087619"/>
            <a:ext cx="33845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生产队直接从劳动成果（粮食及农副产品）中抽取国家征购后，再保留集体的部分，最后分配给农民。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730490" y="5220334"/>
            <a:ext cx="2663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上交农业税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838200" y="1563370"/>
            <a:ext cx="8388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分配制度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816610" y="2527300"/>
            <a:ext cx="816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作物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845820" y="3651250"/>
            <a:ext cx="838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生产活动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838200" y="4434840"/>
            <a:ext cx="713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房屋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845820" y="5220335"/>
            <a:ext cx="7874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税收制度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11" grpId="0"/>
      <p:bldP spid="11" grpId="1"/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F9DD346-E1DE-9870-2782-FD46ED318944}"/>
              </a:ext>
            </a:extLst>
          </p:cNvPr>
          <p:cNvSpPr txBox="1"/>
          <p:nvPr/>
        </p:nvSpPr>
        <p:spPr>
          <a:xfrm>
            <a:off x="8059070" y="432000"/>
            <a:ext cx="3463048" cy="2554545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zh-CN" altLang="en-US" sz="3200" b="0" i="0" dirty="0">
                <a:solidFill>
                  <a:srgbClr val="423B3B"/>
                </a:solidFill>
                <a:effectLst/>
                <a:latin typeface="方正舒体" panose="02010601030101010101" pitchFamily="2" charset="-122"/>
                <a:ea typeface="方正舒体" panose="02010601030101010101" pitchFamily="2" charset="-122"/>
              </a:rPr>
              <a:t>“社会主义的目的就是要全国人民共同富裕，不是两极分化。”</a:t>
            </a:r>
            <a:endParaRPr lang="en-US" altLang="zh-CN" sz="3200" b="0" i="0" dirty="0">
              <a:solidFill>
                <a:srgbClr val="423B3B"/>
              </a:solidFill>
              <a:effectLst/>
              <a:latin typeface="方正舒体" panose="02010601030101010101" pitchFamily="2" charset="-122"/>
              <a:ea typeface="方正舒体" panose="02010601030101010101" pitchFamily="2" charset="-122"/>
            </a:endParaRPr>
          </a:p>
          <a:p>
            <a:pPr algn="r"/>
            <a:r>
              <a:rPr lang="en-US" altLang="zh-CN" sz="3200" dirty="0">
                <a:solidFill>
                  <a:srgbClr val="423B3B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——</a:t>
            </a:r>
            <a:r>
              <a:rPr lang="zh-CN" altLang="en-US" sz="3200" dirty="0">
                <a:solidFill>
                  <a:srgbClr val="423B3B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邓小平</a:t>
            </a:r>
            <a:endParaRPr lang="zh-CN" altLang="en-US" sz="3200" dirty="0"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B5DEC4B-C029-F330-443B-94B6AD72E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823" y="2243523"/>
            <a:ext cx="7091215" cy="3988601"/>
          </a:xfrm>
          <a:prstGeom prst="rect">
            <a:avLst/>
          </a:prstGeom>
        </p:spPr>
      </p:pic>
      <p:sp>
        <p:nvSpPr>
          <p:cNvPr id="10" name="矩形 3">
            <a:extLst>
              <a:ext uri="{FF2B5EF4-FFF2-40B4-BE49-F238E27FC236}">
                <a16:creationId xmlns:a16="http://schemas.microsoft.com/office/drawing/2014/main" id="{3BC01882-B641-8165-318A-75DD0BF0DD7D}"/>
              </a:ext>
            </a:extLst>
          </p:cNvPr>
          <p:cNvSpPr/>
          <p:nvPr/>
        </p:nvSpPr>
        <p:spPr>
          <a:xfrm>
            <a:off x="0" y="0"/>
            <a:ext cx="6018663" cy="791570"/>
          </a:xfrm>
          <a:custGeom>
            <a:avLst/>
            <a:gdLst>
              <a:gd name="connsiteX0" fmla="*/ 0 w 6018663"/>
              <a:gd name="connsiteY0" fmla="*/ 0 h 791570"/>
              <a:gd name="connsiteX1" fmla="*/ 6018663 w 6018663"/>
              <a:gd name="connsiteY1" fmla="*/ 0 h 791570"/>
              <a:gd name="connsiteX2" fmla="*/ 6018663 w 6018663"/>
              <a:gd name="connsiteY2" fmla="*/ 791570 h 791570"/>
              <a:gd name="connsiteX3" fmla="*/ 0 w 6018663"/>
              <a:gd name="connsiteY3" fmla="*/ 791570 h 791570"/>
              <a:gd name="connsiteX4" fmla="*/ 0 w 6018663"/>
              <a:gd name="connsiteY4" fmla="*/ 0 h 791570"/>
              <a:gd name="connsiteX0-1" fmla="*/ 0 w 6018663"/>
              <a:gd name="connsiteY0-2" fmla="*/ 0 h 791570"/>
              <a:gd name="connsiteX1-3" fmla="*/ 6018663 w 6018663"/>
              <a:gd name="connsiteY1-4" fmla="*/ 0 h 791570"/>
              <a:gd name="connsiteX2-5" fmla="*/ 5186149 w 6018663"/>
              <a:gd name="connsiteY2-6" fmla="*/ 791570 h 791570"/>
              <a:gd name="connsiteX3-7" fmla="*/ 0 w 6018663"/>
              <a:gd name="connsiteY3-8" fmla="*/ 791570 h 791570"/>
              <a:gd name="connsiteX4-9" fmla="*/ 0 w 6018663"/>
              <a:gd name="connsiteY4-10" fmla="*/ 0 h 7915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018663" h="791570">
                <a:moveTo>
                  <a:pt x="0" y="0"/>
                </a:moveTo>
                <a:lnTo>
                  <a:pt x="6018663" y="0"/>
                </a:lnTo>
                <a:lnTo>
                  <a:pt x="5186149" y="791570"/>
                </a:lnTo>
                <a:lnTo>
                  <a:pt x="0" y="791570"/>
                </a:lnTo>
                <a:lnTo>
                  <a:pt x="0" y="0"/>
                </a:lnTo>
                <a:close/>
              </a:path>
            </a:pathLst>
          </a:custGeom>
          <a:solidFill>
            <a:srgbClr val="EE2C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24779D83-210C-4476-D33E-7107C0316218}"/>
              </a:ext>
            </a:extLst>
          </p:cNvPr>
          <p:cNvSpPr txBox="1">
            <a:spLocks/>
          </p:cNvSpPr>
          <p:nvPr/>
        </p:nvSpPr>
        <p:spPr>
          <a:xfrm>
            <a:off x="483451" y="71785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r>
              <a:rPr lang="en-US" altLang="zh-CN" sz="4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……</a:t>
            </a:r>
            <a:r>
              <a:rPr lang="zh-CN" altLang="en-US" sz="4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到城市</a:t>
            </a:r>
          </a:p>
        </p:txBody>
      </p:sp>
    </p:spTree>
    <p:extLst>
      <p:ext uri="{BB962C8B-B14F-4D97-AF65-F5344CB8AC3E}">
        <p14:creationId xmlns:p14="http://schemas.microsoft.com/office/powerpoint/2010/main" val="3715507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10640" y="932180"/>
            <a:ext cx="9570085" cy="1228090"/>
          </a:xfrm>
        </p:spPr>
        <p:txBody>
          <a:bodyPr>
            <a:normAutofit/>
          </a:bodyPr>
          <a:lstStyle/>
          <a:p>
            <a:r>
              <a:rPr lang="zh-CN" altLang="en-US" sz="4800" b="1" dirty="0">
                <a:latin typeface="+mn-ea"/>
                <a:ea typeface="+mn-ea"/>
              </a:rPr>
              <a:t>社会主义的奋斗目标</a:t>
            </a:r>
            <a:r>
              <a:rPr lang="en-US" altLang="zh-CN" sz="4800" b="1" dirty="0">
                <a:latin typeface="+mn-ea"/>
                <a:ea typeface="+mn-ea"/>
              </a:rPr>
              <a:t>——</a:t>
            </a:r>
            <a:r>
              <a:rPr lang="zh-CN" altLang="en-US" sz="4800" b="1" dirty="0">
                <a:latin typeface="+mn-ea"/>
                <a:ea typeface="+mn-ea"/>
              </a:rPr>
              <a:t>共同富裕</a:t>
            </a: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改革开放时期的共同富裕：先富带动后富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53845"/>
            <a:ext cx="10515600" cy="4902835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共同富裕是普遍富裕，但这种普遍富裕不是、也不可能靠现有财富的平均分配来实现</a:t>
            </a:r>
          </a:p>
          <a:p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实现共同富裕的过程——让一部分人和一部分地区先富起来，带动并帮助其他人和其他地区走向富裕</a:t>
            </a:r>
          </a:p>
          <a:p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邓小平指出：我们坚持走社会主义道路，根本目标是实现共同富裕，然而平均发展是不可能的。过去搞平均主义，吃‘大锅饭’，实际上是共同落后，共同贫穷，我们是吃了这个亏的。因此，要允许一部分地区、一部分企业、一部分工人农民，由于辛勤努力成绩大而收入先多一些，生活先好起来”。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先富</a:t>
            </a:r>
            <a:r>
              <a:rPr lang="en-US" altLang="zh-CN" dirty="0">
                <a:latin typeface="+mn-ea"/>
                <a:ea typeface="+mn-ea"/>
              </a:rPr>
              <a:t>——</a:t>
            </a:r>
            <a:r>
              <a:rPr lang="zh-CN" altLang="en-US" dirty="0">
                <a:latin typeface="+mn-ea"/>
                <a:ea typeface="+mn-ea"/>
              </a:rPr>
              <a:t>示范与引领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1" y="1473554"/>
            <a:ext cx="10852237" cy="5041355"/>
          </a:xfrm>
        </p:spPr>
        <p:txBody>
          <a:bodyPr/>
          <a:lstStyle/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1979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年建立经济特区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1985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年，开辟经济开放区</a:t>
            </a:r>
          </a:p>
          <a:p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对外开放格局：经济特区——沿海开放城市——沿海经济开放区——内地</a:t>
            </a:r>
          </a:p>
          <a:p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邓小平指出：沿海地区要加快对外开放，使这个广大地带较快地先发展起来，从而带动内地更好地发展，这是一个事关大局的问题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6225" y="662948"/>
            <a:ext cx="4710325" cy="955657"/>
          </a:xfrm>
        </p:spPr>
        <p:txBody>
          <a:bodyPr/>
          <a:lstStyle/>
          <a:p>
            <a:pPr algn="ctr"/>
            <a:r>
              <a:rPr lang="zh-CN" altLang="en-US" dirty="0">
                <a:latin typeface="+mn-ea"/>
                <a:ea typeface="+mn-ea"/>
              </a:rPr>
              <a:t>西单（</a:t>
            </a:r>
            <a:r>
              <a:rPr lang="en-US" altLang="zh-CN" dirty="0">
                <a:latin typeface="+mn-ea"/>
                <a:ea typeface="+mn-ea"/>
              </a:rPr>
              <a:t>1977</a:t>
            </a:r>
            <a:r>
              <a:rPr lang="zh-CN" altLang="en-US" dirty="0">
                <a:latin typeface="+mn-ea"/>
                <a:ea typeface="+mn-ea"/>
              </a:rPr>
              <a:t>）</a:t>
            </a: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30" y="1617980"/>
            <a:ext cx="6213475" cy="470471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541641" y="879166"/>
            <a:ext cx="5010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spcBef>
                <a:spcPct val="0"/>
              </a:spcBef>
            </a:pPr>
            <a:r>
              <a:rPr lang="zh-CN" altLang="en-US" sz="2800" b="1" spc="200" noProof="1">
                <a:latin typeface="+mn-ea"/>
                <a:cs typeface="+mj-cs"/>
                <a:sym typeface="+mn-ea"/>
              </a:rPr>
              <a:t>西单（</a:t>
            </a:r>
            <a:r>
              <a:rPr lang="en-US" altLang="zh-CN" sz="2800" b="1" spc="200" noProof="1">
                <a:latin typeface="+mn-ea"/>
                <a:cs typeface="+mj-cs"/>
                <a:sym typeface="+mn-ea"/>
              </a:rPr>
              <a:t>1997</a:t>
            </a:r>
            <a:r>
              <a:rPr lang="zh-CN" altLang="en-US" sz="2800" b="1" spc="200" noProof="1">
                <a:latin typeface="+mn-ea"/>
                <a:cs typeface="+mj-cs"/>
                <a:sym typeface="+mn-ea"/>
              </a:rPr>
              <a:t>）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705" y="1617980"/>
            <a:ext cx="5866765" cy="47053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0383" y="664845"/>
            <a:ext cx="5225415" cy="972185"/>
          </a:xfrm>
        </p:spPr>
        <p:txBody>
          <a:bodyPr>
            <a:normAutofit/>
          </a:bodyPr>
          <a:lstStyle/>
          <a:p>
            <a:pPr algn="ctr"/>
            <a:r>
              <a:rPr lang="zh-CN" altLang="en-US" dirty="0">
                <a:latin typeface="+mn-ea"/>
                <a:ea typeface="+mn-ea"/>
              </a:rPr>
              <a:t>北京地铁线路图（</a:t>
            </a:r>
            <a:r>
              <a:rPr lang="en-US" altLang="zh-CN" dirty="0">
                <a:latin typeface="+mn-ea"/>
                <a:ea typeface="+mn-ea"/>
              </a:rPr>
              <a:t>2000</a:t>
            </a:r>
            <a:r>
              <a:rPr lang="zh-CN" altLang="en-US" dirty="0">
                <a:latin typeface="+mn-ea"/>
                <a:ea typeface="+mn-ea"/>
              </a:rPr>
              <a:t>）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37030"/>
            <a:ext cx="6653530" cy="43516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580" y="1637030"/>
            <a:ext cx="5719445" cy="44208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724119" y="889328"/>
            <a:ext cx="5707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spcBef>
                <a:spcPct val="0"/>
              </a:spcBef>
            </a:pPr>
            <a:r>
              <a:rPr lang="zh-CN" altLang="en-US" sz="2800" b="1" spc="200" noProof="1">
                <a:latin typeface="+mn-ea"/>
                <a:cs typeface="+mj-cs"/>
                <a:sym typeface="+mn-ea"/>
              </a:rPr>
              <a:t>北京地铁线路图（</a:t>
            </a:r>
            <a:r>
              <a:rPr lang="en-US" altLang="zh-CN" sz="2800" b="1" spc="200" noProof="1">
                <a:latin typeface="+mn-ea"/>
                <a:cs typeface="+mj-cs"/>
                <a:sym typeface="+mn-ea"/>
              </a:rPr>
              <a:t>2022</a:t>
            </a:r>
            <a:r>
              <a:rPr lang="zh-CN" altLang="en-US" sz="2800" b="1" spc="200" noProof="1">
                <a:latin typeface="+mn-ea"/>
                <a:cs typeface="+mj-cs"/>
                <a:sym typeface="+mn-ea"/>
              </a:rPr>
              <a:t>）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后富</a:t>
            </a:r>
            <a:r>
              <a:rPr lang="en-US" altLang="zh-CN" dirty="0">
                <a:latin typeface="+mn-ea"/>
                <a:ea typeface="+mn-ea"/>
              </a:rPr>
              <a:t>——</a:t>
            </a:r>
            <a:r>
              <a:rPr lang="zh-CN" altLang="en-US" dirty="0">
                <a:latin typeface="+mn-ea"/>
                <a:ea typeface="+mn-ea"/>
              </a:rPr>
              <a:t>学习和追赶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1997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年，设重庆为直辖市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年，精准扶贫开始</a:t>
            </a:r>
          </a:p>
          <a:p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邓小平指出：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发展到一定时候，又要求沿海地区拿出更多力量来帮助内地发展，这也是个大局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。”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A6486BF-E822-3270-2F50-C93D2FF66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146304"/>
            <a:ext cx="5661965" cy="353872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1012356-B18D-9B51-7723-8378C7F085B5}"/>
              </a:ext>
            </a:extLst>
          </p:cNvPr>
          <p:cNvSpPr txBox="1"/>
          <p:nvPr/>
        </p:nvSpPr>
        <p:spPr>
          <a:xfrm>
            <a:off x="654589" y="3913632"/>
            <a:ext cx="4544835" cy="28132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一九七九年 那是一个春天</a:t>
            </a:r>
          </a:p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有一位老人在中国的南海边画了一个圈</a:t>
            </a:r>
          </a:p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神话般地崛起座座城</a:t>
            </a:r>
          </a:p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奇迹般地聚起座座金山</a:t>
            </a:r>
          </a:p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春雷啊唤醒了长城内外</a:t>
            </a:r>
          </a:p>
          <a:p>
            <a:pPr algn="ctr"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春晖啊暖透了大江两岸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38277BD-79FB-BFD4-0D2D-E1E7CD3455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3125" y="0"/>
            <a:ext cx="4574286" cy="68580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E4A4787-541F-0BEE-354E-4EB5C5E4324A}"/>
              </a:ext>
            </a:extLst>
          </p:cNvPr>
          <p:cNvSpPr txBox="1"/>
          <p:nvPr/>
        </p:nvSpPr>
        <p:spPr>
          <a:xfrm>
            <a:off x="6963125" y="2655311"/>
            <a:ext cx="4574286" cy="420268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58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b="1" i="0" dirty="0">
                <a:solidFill>
                  <a:schemeClr val="accent3">
                    <a:lumMod val="50000"/>
                  </a:schemeClr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	《</a:t>
            </a:r>
            <a:r>
              <a:rPr lang="zh-CN" altLang="en-US" sz="2000" b="1" i="0" dirty="0">
                <a:solidFill>
                  <a:schemeClr val="accent3">
                    <a:lumMod val="50000"/>
                  </a:schemeClr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四个春天</a:t>
            </a:r>
            <a:r>
              <a:rPr lang="en-US" altLang="zh-CN" sz="2000" b="1" i="0" dirty="0">
                <a:solidFill>
                  <a:schemeClr val="accent3">
                    <a:lumMod val="50000"/>
                  </a:schemeClr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》</a:t>
            </a:r>
            <a:r>
              <a:rPr lang="zh-CN" altLang="en-US" sz="2000" b="1" i="0" dirty="0">
                <a:solidFill>
                  <a:schemeClr val="accent3">
                    <a:lumMod val="50000"/>
                  </a:schemeClr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是一部以真实家庭生活为背景的纪录片。</a:t>
            </a:r>
            <a:r>
              <a:rPr lang="en-US" altLang="zh-CN" sz="2000" b="1" i="0" dirty="0">
                <a:solidFill>
                  <a:schemeClr val="accent3">
                    <a:lumMod val="50000"/>
                  </a:schemeClr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15</a:t>
            </a:r>
            <a:r>
              <a:rPr lang="zh-CN" altLang="en-US" sz="2000" b="1" i="0" dirty="0">
                <a:solidFill>
                  <a:schemeClr val="accent3">
                    <a:lumMod val="50000"/>
                  </a:schemeClr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岁离家，在异乡漂泊多年的导演以自己南方小城里的父母为主角，在四年光阴里，以一己之力记录了他们的美丽日常。在如诗的乐活慢生活图景中，影像缓缓雕刻出</a:t>
            </a:r>
            <a:r>
              <a:rPr lang="zh-CN" altLang="en-US" sz="2000" b="1" i="0" u="sng" dirty="0">
                <a:solidFill>
                  <a:schemeClr val="accent3">
                    <a:lumMod val="50000"/>
                  </a:schemeClr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一个幸福家庭近二十年的温柔变迁</a:t>
            </a:r>
            <a:r>
              <a:rPr lang="zh-CN" altLang="en-US" sz="2000" b="1" i="0" dirty="0">
                <a:solidFill>
                  <a:schemeClr val="accent3">
                    <a:lumMod val="50000"/>
                  </a:schemeClr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，以及他们如何以自己的方式面对流转的时间、人生的得失起落。</a:t>
            </a:r>
            <a:endParaRPr lang="zh-CN" altLang="en-US" sz="2000" b="1" dirty="0">
              <a:solidFill>
                <a:schemeClr val="accent3">
                  <a:lumMod val="50000"/>
                </a:schemeClr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88574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103437"/>
            <a:ext cx="10515600" cy="1325563"/>
          </a:xfrm>
        </p:spPr>
        <p:txBody>
          <a:bodyPr/>
          <a:lstStyle/>
          <a:p>
            <a:r>
              <a:rPr lang="zh-CN" altLang="en-US" sz="4800" b="1" dirty="0">
                <a:latin typeface="+mn-ea"/>
                <a:ea typeface="+mn-ea"/>
              </a:rPr>
              <a:t>共同富裕</a:t>
            </a:r>
            <a:r>
              <a:rPr lang="en-US" altLang="zh-CN" sz="4800" b="1" dirty="0">
                <a:latin typeface="+mn-ea"/>
                <a:ea typeface="+mn-ea"/>
              </a:rPr>
              <a:t>——</a:t>
            </a:r>
            <a:r>
              <a:rPr lang="zh-CN" altLang="en-US" sz="4800" b="1" dirty="0">
                <a:latin typeface="+mn-ea"/>
                <a:ea typeface="+mn-ea"/>
              </a:rPr>
              <a:t>波浪式的向前发展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F9DD346-E1DE-9870-2782-FD46ED318944}"/>
              </a:ext>
            </a:extLst>
          </p:cNvPr>
          <p:cNvSpPr txBox="1"/>
          <p:nvPr/>
        </p:nvSpPr>
        <p:spPr>
          <a:xfrm>
            <a:off x="8059070" y="432000"/>
            <a:ext cx="3463048" cy="353943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zh-CN" altLang="en-US" sz="3200" b="0" i="0" dirty="0">
                <a:solidFill>
                  <a:srgbClr val="423B3B"/>
                </a:solidFill>
                <a:effectLst/>
                <a:latin typeface="方正舒体" panose="02010601030101010101" pitchFamily="2" charset="-122"/>
                <a:ea typeface="方正舒体" panose="02010601030101010101" pitchFamily="2" charset="-122"/>
              </a:rPr>
              <a:t>“要多搞几个沿海港口城市适应特区的某些政策，</a:t>
            </a:r>
            <a:r>
              <a:rPr lang="zh-CN" altLang="en-US" sz="3200" b="0" i="0" u="sng" dirty="0">
                <a:solidFill>
                  <a:srgbClr val="423B3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舒体" panose="02010601030101010101" pitchFamily="2" charset="-122"/>
                <a:ea typeface="方正舒体" panose="02010601030101010101" pitchFamily="2" charset="-122"/>
              </a:rPr>
              <a:t>以点带面</a:t>
            </a:r>
            <a:r>
              <a:rPr lang="zh-CN" altLang="en-US" sz="3200" b="0" i="0" dirty="0">
                <a:solidFill>
                  <a:srgbClr val="423B3B"/>
                </a:solidFill>
                <a:effectLst/>
                <a:latin typeface="方正舒体" panose="02010601030101010101" pitchFamily="2" charset="-122"/>
                <a:ea typeface="方正舒体" panose="02010601030101010101" pitchFamily="2" charset="-122"/>
              </a:rPr>
              <a:t>，这样就能加快我们改革的步伐。”</a:t>
            </a:r>
            <a:endParaRPr lang="en-US" altLang="zh-CN" sz="3200" b="0" i="0" dirty="0">
              <a:solidFill>
                <a:srgbClr val="423B3B"/>
              </a:solidFill>
              <a:effectLst/>
              <a:latin typeface="方正舒体" panose="02010601030101010101" pitchFamily="2" charset="-122"/>
              <a:ea typeface="方正舒体" panose="02010601030101010101" pitchFamily="2" charset="-122"/>
            </a:endParaRPr>
          </a:p>
          <a:p>
            <a:pPr algn="r"/>
            <a:r>
              <a:rPr lang="en-US" altLang="zh-CN" sz="3200" dirty="0">
                <a:solidFill>
                  <a:srgbClr val="423B3B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——</a:t>
            </a:r>
            <a:r>
              <a:rPr lang="zh-CN" altLang="en-US" sz="3200" dirty="0">
                <a:solidFill>
                  <a:srgbClr val="423B3B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邓小平</a:t>
            </a:r>
            <a:endParaRPr lang="zh-CN" altLang="en-US" sz="3200" dirty="0"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613512B-9DC1-86EB-C4CD-E814A3BEB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032" y="1561287"/>
            <a:ext cx="4501735" cy="526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3">
            <a:extLst>
              <a:ext uri="{FF2B5EF4-FFF2-40B4-BE49-F238E27FC236}">
                <a16:creationId xmlns:a16="http://schemas.microsoft.com/office/drawing/2014/main" id="{2BCBD2E9-84A8-85C2-36B1-F932AAA14BA0}"/>
              </a:ext>
            </a:extLst>
          </p:cNvPr>
          <p:cNvSpPr/>
          <p:nvPr/>
        </p:nvSpPr>
        <p:spPr>
          <a:xfrm>
            <a:off x="0" y="0"/>
            <a:ext cx="6018663" cy="791570"/>
          </a:xfrm>
          <a:custGeom>
            <a:avLst/>
            <a:gdLst>
              <a:gd name="connsiteX0" fmla="*/ 0 w 6018663"/>
              <a:gd name="connsiteY0" fmla="*/ 0 h 791570"/>
              <a:gd name="connsiteX1" fmla="*/ 6018663 w 6018663"/>
              <a:gd name="connsiteY1" fmla="*/ 0 h 791570"/>
              <a:gd name="connsiteX2" fmla="*/ 6018663 w 6018663"/>
              <a:gd name="connsiteY2" fmla="*/ 791570 h 791570"/>
              <a:gd name="connsiteX3" fmla="*/ 0 w 6018663"/>
              <a:gd name="connsiteY3" fmla="*/ 791570 h 791570"/>
              <a:gd name="connsiteX4" fmla="*/ 0 w 6018663"/>
              <a:gd name="connsiteY4" fmla="*/ 0 h 791570"/>
              <a:gd name="connsiteX0-1" fmla="*/ 0 w 6018663"/>
              <a:gd name="connsiteY0-2" fmla="*/ 0 h 791570"/>
              <a:gd name="connsiteX1-3" fmla="*/ 6018663 w 6018663"/>
              <a:gd name="connsiteY1-4" fmla="*/ 0 h 791570"/>
              <a:gd name="connsiteX2-5" fmla="*/ 5186149 w 6018663"/>
              <a:gd name="connsiteY2-6" fmla="*/ 791570 h 791570"/>
              <a:gd name="connsiteX3-7" fmla="*/ 0 w 6018663"/>
              <a:gd name="connsiteY3-8" fmla="*/ 791570 h 791570"/>
              <a:gd name="connsiteX4-9" fmla="*/ 0 w 6018663"/>
              <a:gd name="connsiteY4-10" fmla="*/ 0 h 7915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018663" h="791570">
                <a:moveTo>
                  <a:pt x="0" y="0"/>
                </a:moveTo>
                <a:lnTo>
                  <a:pt x="6018663" y="0"/>
                </a:lnTo>
                <a:lnTo>
                  <a:pt x="5186149" y="791570"/>
                </a:lnTo>
                <a:lnTo>
                  <a:pt x="0" y="791570"/>
                </a:lnTo>
                <a:lnTo>
                  <a:pt x="0" y="0"/>
                </a:lnTo>
                <a:close/>
              </a:path>
            </a:pathLst>
          </a:custGeom>
          <a:solidFill>
            <a:srgbClr val="EE2C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0B949440-B8C1-7944-765F-37EE4740F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451" y="71785"/>
            <a:ext cx="10852237" cy="648000"/>
          </a:xfrm>
        </p:spPr>
        <p:txBody>
          <a:bodyPr/>
          <a:lstStyle/>
          <a:p>
            <a:r>
              <a:rPr lang="zh-CN" altLang="en-US" sz="4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从沿海</a:t>
            </a:r>
            <a:r>
              <a:rPr lang="en-US" altLang="zh-CN" sz="4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……</a:t>
            </a:r>
            <a:endParaRPr lang="zh-CN" altLang="en-US" sz="4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4848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3BC33F-8DA2-A213-20F8-48DD3773E9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4811018-3F2C-6C98-9E48-454BEF8063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32608D-6CBD-2BDF-11F2-A1DF1B2DC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02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3BC33F-8DA2-A213-20F8-48DD3773E9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4811018-3F2C-6C98-9E48-454BEF8063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32608D-6CBD-2BDF-11F2-A1DF1B2DC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051C061-A81B-8E6F-8804-CADE9B36ADB3}"/>
              </a:ext>
            </a:extLst>
          </p:cNvPr>
          <p:cNvSpPr/>
          <p:nvPr/>
        </p:nvSpPr>
        <p:spPr>
          <a:xfrm>
            <a:off x="7058100" y="4429919"/>
            <a:ext cx="33361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山东  烟台</a:t>
            </a:r>
            <a:endParaRPr lang="zh-CN" alt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29417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3BC33F-8DA2-A213-20F8-48DD3773E9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4811018-3F2C-6C98-9E48-454BEF8063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32608D-6CBD-2BDF-11F2-A1DF1B2DC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051C061-A81B-8E6F-8804-CADE9B36ADB3}"/>
              </a:ext>
            </a:extLst>
          </p:cNvPr>
          <p:cNvSpPr/>
          <p:nvPr/>
        </p:nvSpPr>
        <p:spPr>
          <a:xfrm>
            <a:off x="7058100" y="4429919"/>
            <a:ext cx="333617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</a:rPr>
              <a:t>山东  烟台</a:t>
            </a:r>
            <a:endParaRPr lang="zh-CN" alt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6DFFC8A-27E3-91E1-D166-DE7ECB85B7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284" y="882"/>
            <a:ext cx="6222715" cy="441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3907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C6792FDC-9138-5DD8-1BA0-A4FA6736C3DF}"/>
              </a:ext>
            </a:extLst>
          </p:cNvPr>
          <p:cNvSpPr/>
          <p:nvPr/>
        </p:nvSpPr>
        <p:spPr>
          <a:xfrm>
            <a:off x="4605848" y="404080"/>
            <a:ext cx="29803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对外开放</a:t>
            </a:r>
          </a:p>
        </p:txBody>
      </p:sp>
    </p:spTree>
    <p:extLst>
      <p:ext uri="{BB962C8B-B14F-4D97-AF65-F5344CB8AC3E}">
        <p14:creationId xmlns:p14="http://schemas.microsoft.com/office/powerpoint/2010/main" val="19142004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EB98310-1432-6E70-707C-5D72489FEA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35" t="1442" r="19560"/>
          <a:stretch/>
        </p:blipFill>
        <p:spPr>
          <a:xfrm>
            <a:off x="7566551" y="3061699"/>
            <a:ext cx="4625449" cy="379630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33C2BF2-F930-9E86-1B32-F03E3BBE2839}"/>
              </a:ext>
            </a:extLst>
          </p:cNvPr>
          <p:cNvSpPr txBox="1"/>
          <p:nvPr/>
        </p:nvSpPr>
        <p:spPr>
          <a:xfrm>
            <a:off x="647272" y="1905506"/>
            <a:ext cx="9698805" cy="4244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defTabSz="91440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z="2000" spc="15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1978</a:t>
            </a:r>
            <a:r>
              <a:rPr lang="zh-CN" altLang="en-US" sz="2000" spc="15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 十一届三中全会 实行改革开放的伟大决策。</a:t>
            </a:r>
            <a:endParaRPr lang="en-US" altLang="zh-CN" sz="2000" spc="150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28600" indent="-228600" defTabSz="91440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altLang="zh-CN" sz="2000" spc="150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28600" indent="-228600" defTabSz="91440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z="2000" spc="15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1984</a:t>
            </a:r>
            <a:r>
              <a:rPr lang="zh-CN" altLang="en-US" sz="2000" spc="15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年，邓小平指出：“中国的发展离不开世界。对内经济搞活，对外经济开放，不是短期的政策，而是长期的政策”。</a:t>
            </a:r>
            <a:endParaRPr lang="en-US" altLang="zh-CN" sz="2000" spc="150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28600" indent="-228600" defTabSz="91440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endParaRPr lang="en-US" altLang="zh-CN" sz="2000" spc="150" noProof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28600" indent="-228600" defTabSz="914400">
              <a:lnSpc>
                <a:spcPct val="150000"/>
              </a:lnSpc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en-US" altLang="zh-CN" sz="2000" spc="15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1984</a:t>
            </a:r>
            <a:r>
              <a:rPr lang="zh-CN" altLang="en-US" sz="2000" spc="15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年 十二届三中全会 </a:t>
            </a:r>
            <a:r>
              <a:rPr lang="en-US" altLang="zh-CN" sz="2000" spc="15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《</a:t>
            </a:r>
            <a:r>
              <a:rPr lang="zh-CN" altLang="en-US" sz="2000" spc="15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中共中央关于经济体制改革的决定</a:t>
            </a:r>
            <a:r>
              <a:rPr lang="en-US" altLang="zh-CN" sz="2000" spc="15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》</a:t>
            </a:r>
            <a:r>
              <a:rPr lang="zh-CN" altLang="en-US" sz="2000" spc="150" noProof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中明确“十一届三中全会以来，我们把对外开放作为长期的基本国策，作为加快社会主义现代化建设的战略措施，在实践中已经取得显著成效”。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6792FDC-9138-5DD8-1BA0-A4FA6736C3DF}"/>
              </a:ext>
            </a:extLst>
          </p:cNvPr>
          <p:cNvSpPr/>
          <p:nvPr/>
        </p:nvSpPr>
        <p:spPr>
          <a:xfrm>
            <a:off x="4605848" y="404080"/>
            <a:ext cx="29803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对外开放</a:t>
            </a:r>
          </a:p>
        </p:txBody>
      </p:sp>
    </p:spTree>
    <p:extLst>
      <p:ext uri="{BB962C8B-B14F-4D97-AF65-F5344CB8AC3E}">
        <p14:creationId xmlns:p14="http://schemas.microsoft.com/office/powerpoint/2010/main" val="3960704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4A6306-FE55-AAD9-1473-5D399419F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9881" y="1588615"/>
            <a:ext cx="10852237" cy="522484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大力发展对外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贸易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，特别是发展出口贸易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积极引进国外先进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技术设备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，特别是有助于企业技术改造的适用的先进技术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积极合理有效地利用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外资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，特别是更加积极地吸引外商直接投资，兴办中外合资、中外合作与外商独资企业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邓小平明确表示：“我们要有计划、有原则地引进技术和其他对我们有益的东西，但是我们决不学习和引进资本主义制度，决不学习和引进各种丑恶颓废的东西。”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4318E98-C001-F599-6773-5370C8456D33}"/>
              </a:ext>
            </a:extLst>
          </p:cNvPr>
          <p:cNvSpPr/>
          <p:nvPr/>
        </p:nvSpPr>
        <p:spPr>
          <a:xfrm>
            <a:off x="3138301" y="337151"/>
            <a:ext cx="59154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5400" b="1" cap="none" spc="0" dirty="0">
                <a:ln/>
                <a:solidFill>
                  <a:schemeClr val="accent4"/>
                </a:solidFill>
                <a:effectLst/>
              </a:rPr>
              <a:t>对外开放 三个内容</a:t>
            </a:r>
          </a:p>
        </p:txBody>
      </p:sp>
    </p:spTree>
    <p:extLst>
      <p:ext uri="{BB962C8B-B14F-4D97-AF65-F5344CB8AC3E}">
        <p14:creationId xmlns:p14="http://schemas.microsoft.com/office/powerpoint/2010/main" val="28500350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43166D-00E1-F7D8-B009-01D6ACBEC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80346"/>
            <a:ext cx="10515600" cy="5331172"/>
          </a:xfrm>
        </p:spPr>
        <p:txBody>
          <a:bodyPr/>
          <a:lstStyle/>
          <a:p>
            <a:r>
              <a:rPr lang="zh-CN" altLang="en-US" sz="3200" b="1" dirty="0">
                <a:solidFill>
                  <a:schemeClr val="tx1"/>
                </a:solidFill>
                <a:latin typeface="+mn-ea"/>
              </a:rPr>
              <a:t>经济特区</a:t>
            </a:r>
            <a:endParaRPr lang="en-US" altLang="zh-CN" sz="3200" b="1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b="0" i="0" dirty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深圳市、珠海市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、汕头市、厦门市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>
                <a:solidFill>
                  <a:schemeClr val="tx1"/>
                </a:solidFill>
                <a:latin typeface="+mn-ea"/>
              </a:rPr>
              <a:t>沿海港口城市</a:t>
            </a:r>
            <a:endParaRPr lang="en-US" altLang="zh-CN" sz="3200" b="1" dirty="0">
              <a:solidFill>
                <a:schemeClr val="tx1"/>
              </a:solidFill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大连、秦皇岛、天津、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烟台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、青岛、连云港、南通、上海、宁波、温州、福州、广州、湛江和北海共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个大中港口城市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>
                <a:solidFill>
                  <a:schemeClr val="tx1"/>
                </a:solidFill>
                <a:latin typeface="+mn-ea"/>
              </a:rPr>
              <a:t>沿海经济开放区</a:t>
            </a:r>
            <a:endParaRPr lang="en-US" altLang="zh-CN" sz="3200" b="1" dirty="0">
              <a:solidFill>
                <a:schemeClr val="tx1"/>
              </a:solidFill>
              <a:latin typeface="+mn-ea"/>
            </a:endParaRPr>
          </a:p>
          <a:p>
            <a:pPr marL="0" indent="0">
              <a:buNone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长江三角洲、珠江三角洲和闽南三角区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b="1" dirty="0">
                <a:solidFill>
                  <a:schemeClr val="tx1"/>
                </a:solidFill>
                <a:latin typeface="+mn-ea"/>
              </a:rPr>
              <a:t>内地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092E2EF-DB0F-B3C3-3D57-C421B5F1D217}"/>
              </a:ext>
            </a:extLst>
          </p:cNvPr>
          <p:cNvSpPr/>
          <p:nvPr/>
        </p:nvSpPr>
        <p:spPr>
          <a:xfrm>
            <a:off x="3138299" y="350484"/>
            <a:ext cx="591540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对外开放 四个步骤</a:t>
            </a:r>
          </a:p>
        </p:txBody>
      </p:sp>
    </p:spTree>
    <p:extLst>
      <p:ext uri="{BB962C8B-B14F-4D97-AF65-F5344CB8AC3E}">
        <p14:creationId xmlns:p14="http://schemas.microsoft.com/office/powerpoint/2010/main" val="4159683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B9A52E-EB2B-1261-89AF-EECC8CFB3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ea"/>
                <a:ea typeface="+mn-ea"/>
              </a:rPr>
              <a:t>1. </a:t>
            </a:r>
            <a:r>
              <a:rPr lang="zh-CN" altLang="en-US" dirty="0">
                <a:latin typeface="+mn-ea"/>
                <a:ea typeface="+mn-ea"/>
              </a:rPr>
              <a:t>烟台开发区的建立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43166D-00E1-F7D8-B009-01D6ACBEC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1984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日，烟台市成立对外经济贸易委员会，统一组织、协调全市对外经济贸易工作。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1984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日，国务院正式批准设立烟台经济技术开发区。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1991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年，烟台开发区签订外引内联项目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94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个，合同额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3.68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亿美元，其中外资项目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45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个，合同额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2.43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亿美元，利用外资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9393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万美元；投资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万美元以上的项目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27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个，出口创汇型项目占到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1650746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76"/>
          <a:stretch>
            <a:fillRect/>
          </a:stretch>
        </p:blipFill>
        <p:spPr>
          <a:xfrm flipH="1">
            <a:off x="0" y="2101755"/>
            <a:ext cx="12192000" cy="475624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79"/>
          <a:stretch>
            <a:fillRect/>
          </a:stretch>
        </p:blipFill>
        <p:spPr>
          <a:xfrm flipH="1" flipV="1">
            <a:off x="0" y="0"/>
            <a:ext cx="12192000" cy="1746913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615" y="0"/>
            <a:ext cx="2529385" cy="2529385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EE119E07-4500-DB1C-1247-FAB0BF8F6494}"/>
              </a:ext>
            </a:extLst>
          </p:cNvPr>
          <p:cNvSpPr txBox="1">
            <a:spLocks/>
          </p:cNvSpPr>
          <p:nvPr/>
        </p:nvSpPr>
        <p:spPr>
          <a:xfrm>
            <a:off x="1162976" y="807729"/>
            <a:ext cx="9863090" cy="5868279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仿宋" panose="02010600040101010101" pitchFamily="2" charset="-122"/>
                <a:ea typeface="华文仿宋" panose="02010600040101010101" pitchFamily="2" charset="-122"/>
              </a:rPr>
              <a:t>波澜壮阔的改革开放历史进程，是</a:t>
            </a:r>
            <a:r>
              <a:rPr lang="zh-CN" altLang="en-US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仿宋" panose="02010600040101010101" pitchFamily="2" charset="-122"/>
                <a:ea typeface="华文仿宋" panose="02010600040101010101" pitchFamily="2" charset="-122"/>
              </a:rPr>
              <a:t>从农村到城市、从沿海到内地</a:t>
            </a:r>
            <a:r>
              <a:rPr lang="zh-CN" altLang="en-US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仿宋" panose="02010600040101010101" pitchFamily="2" charset="-122"/>
                <a:ea typeface="华文仿宋" panose="02010600040101010101" pitchFamily="2" charset="-122"/>
              </a:rPr>
              <a:t>渐次展开和推进的。</a:t>
            </a:r>
            <a:endParaRPr lang="en-US" altLang="zh-CN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endParaRPr lang="en-US" altLang="zh-CN" b="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仿宋" panose="02010600040101010101" pitchFamily="2" charset="-122"/>
                <a:ea typeface="华文仿宋" panose="02010600040101010101" pitchFamily="2" charset="-122"/>
              </a:rPr>
              <a:t>在这个历史进程中，</a:t>
            </a:r>
            <a:r>
              <a:rPr lang="zh-CN" altLang="en-US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仿宋" panose="02010600040101010101" pitchFamily="2" charset="-122"/>
                <a:ea typeface="华文仿宋" panose="02010600040101010101" pitchFamily="2" charset="-122"/>
              </a:rPr>
              <a:t>人民群众</a:t>
            </a:r>
            <a:r>
              <a:rPr lang="zh-CN" altLang="en-US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仿宋" panose="02010600040101010101" pitchFamily="2" charset="-122"/>
                <a:ea typeface="华文仿宋" panose="02010600040101010101" pitchFamily="2" charset="-122"/>
              </a:rPr>
              <a:t>始终是改革开放的实践者、推动者、参与者。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914957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B9A52E-EB2B-1261-89AF-EECC8CFB3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21910DA-A039-C34D-5AF4-46E008D948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33" y="881317"/>
            <a:ext cx="10515600" cy="5095365"/>
          </a:xfrm>
        </p:spPr>
      </p:pic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F1470B71-5188-0275-DDD5-2A3CD43CA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33" y="1033717"/>
            <a:ext cx="10515600" cy="5095365"/>
          </a:xfr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7A4C7D7-968D-35AE-8F80-BAC4F2366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44" y="883699"/>
            <a:ext cx="10516511" cy="509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641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7DA1319-24F0-D5F6-D960-2DEAAEB51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44" y="883699"/>
            <a:ext cx="10516511" cy="509060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EB9A52E-EB2B-1261-89AF-EECC8CFB3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21910DA-A039-C34D-5AF4-46E008D948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33" y="881317"/>
            <a:ext cx="10515600" cy="509536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3D4CEE9-D9DF-7DC5-1845-79C41A2F4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0" y="129220"/>
            <a:ext cx="8482104" cy="540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3900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C48F021-2055-F728-0ABB-904C266D0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44" y="883699"/>
            <a:ext cx="10516511" cy="509060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EB9A52E-EB2B-1261-89AF-EECC8CFB3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21910DA-A039-C34D-5AF4-46E008D948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733" y="881317"/>
            <a:ext cx="10515600" cy="5095365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3D4CEE9-D9DF-7DC5-1845-79C41A2F4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70" y="129220"/>
            <a:ext cx="8482104" cy="54034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CC7FDB7-2646-A46F-C195-640279A950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986" y="811154"/>
            <a:ext cx="7787811" cy="593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1867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B9A52E-EB2B-1261-89AF-EECC8CFB3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ea"/>
                <a:ea typeface="+mn-ea"/>
              </a:rPr>
              <a:t>2. </a:t>
            </a:r>
            <a:r>
              <a:rPr lang="zh-CN" altLang="en-US" dirty="0">
                <a:latin typeface="+mn-ea"/>
                <a:ea typeface="+mn-ea"/>
              </a:rPr>
              <a:t>与多国城市建立友好关系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43166D-00E1-F7D8-B009-01D6ACBEC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1985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月，烟台市与美国圣迭戈市签订缔结友好城市协议书。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目前，烟台市已与日本别府市、英国安格斯市、法国昂热市等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个国家和地区的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个城市建立了友好关系，友城交流范围涉及经贸、文化、教育、体育、卫生、旅游、劳务等各个方面，已经成为扩大国际合作的重要载体。</a:t>
            </a:r>
          </a:p>
        </p:txBody>
      </p:sp>
    </p:spTree>
    <p:extLst>
      <p:ext uri="{BB962C8B-B14F-4D97-AF65-F5344CB8AC3E}">
        <p14:creationId xmlns:p14="http://schemas.microsoft.com/office/powerpoint/2010/main" val="35389443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36B542-1FEE-C86F-C350-8F6FBB593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+mn-ea"/>
                <a:ea typeface="+mn-ea"/>
              </a:rPr>
              <a:t>3. </a:t>
            </a:r>
            <a:r>
              <a:rPr lang="zh-CN" altLang="en-US" dirty="0">
                <a:latin typeface="+mn-ea"/>
                <a:ea typeface="+mn-ea"/>
              </a:rPr>
              <a:t>“亚太经贸城”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63F8BC-71CD-4547-A7EC-113AA7480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79999"/>
            <a:ext cx="10515600" cy="546284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烟台市委、市政府做出了“进一步让世界了解烟台，让烟台走向世界”的对外开放战略，并且明确提出，烟台今后利用外资的最大潜力在亚太，对外开放的最大优势也在亚太。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1997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年，烟台成功举办第二届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APEC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国际贸易博览会。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签订利用外资项目合同、协议和意向</a:t>
            </a: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303</a:t>
            </a: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个，总投资</a:t>
            </a: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26.4</a:t>
            </a: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亿美元，其中外资</a:t>
            </a: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17.4</a:t>
            </a: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亿美元，进出口贸易额</a:t>
            </a: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14.8</a:t>
            </a: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亿美元。</a:t>
            </a:r>
            <a:endParaRPr lang="en-US" altLang="zh-CN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在成功举办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APEC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国际贸易博览会后，烟台又连续三次举办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APEC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大型国际经贸活动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第二届</a:t>
            </a: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APEC</a:t>
            </a: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中小企业技术交流暨展览会</a:t>
            </a:r>
            <a:endParaRPr lang="en-US" altLang="zh-CN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第二届</a:t>
            </a: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APEC</a:t>
            </a: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投资博览会</a:t>
            </a:r>
            <a:endParaRPr lang="en-US" altLang="zh-CN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APEC</a:t>
            </a:r>
            <a:r>
              <a:rPr lang="zh-CN" altLang="en-US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电子商务博览会</a:t>
            </a:r>
            <a:endParaRPr lang="en-US" altLang="zh-CN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0" indent="0">
              <a:buNone/>
            </a:pPr>
            <a:endParaRPr lang="en-US" altLang="zh-CN" dirty="0">
              <a:solidFill>
                <a:srgbClr val="191919"/>
              </a:solidFill>
              <a:latin typeface="PingFang SC"/>
            </a:endParaRPr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395221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187F4F9-DF43-73E2-6B3E-6451945A5A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" t="1" r="2389" b="11662"/>
          <a:stretch/>
        </p:blipFill>
        <p:spPr>
          <a:xfrm>
            <a:off x="0" y="43665"/>
            <a:ext cx="10295561" cy="6770669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7B19D78-6072-9122-CC16-F416CE4E8FF8}"/>
              </a:ext>
            </a:extLst>
          </p:cNvPr>
          <p:cNvSpPr txBox="1"/>
          <p:nvPr/>
        </p:nvSpPr>
        <p:spPr>
          <a:xfrm>
            <a:off x="10666278" y="133564"/>
            <a:ext cx="1169551" cy="65868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3200" b="0" i="0" dirty="0">
                <a:solidFill>
                  <a:srgbClr val="191919"/>
                </a:solidFill>
                <a:effectLst/>
                <a:latin typeface="方正舒体" panose="02010601030101010101" pitchFamily="2" charset="-122"/>
                <a:ea typeface="方正舒体" panose="02010601030101010101" pitchFamily="2" charset="-122"/>
              </a:rPr>
              <a:t>平等互利、彼此开放、共同繁荣   </a:t>
            </a:r>
            <a:endParaRPr lang="en-US" altLang="zh-CN" sz="3200" b="0" i="0" dirty="0">
              <a:solidFill>
                <a:srgbClr val="191919"/>
              </a:solidFill>
              <a:effectLst/>
              <a:latin typeface="方正舒体" panose="02010601030101010101" pitchFamily="2" charset="-122"/>
              <a:ea typeface="方正舒体" panose="02010601030101010101" pitchFamily="2" charset="-122"/>
            </a:endParaRPr>
          </a:p>
          <a:p>
            <a:pPr algn="r"/>
            <a:r>
              <a:rPr lang="en-US" altLang="zh-CN" sz="3200" b="0" i="0" dirty="0">
                <a:solidFill>
                  <a:srgbClr val="191919"/>
                </a:solidFill>
                <a:effectLst/>
                <a:latin typeface="方正舒体" panose="02010601030101010101" pitchFamily="2" charset="-122"/>
                <a:ea typeface="方正舒体" panose="02010601030101010101" pitchFamily="2" charset="-122"/>
              </a:rPr>
              <a:t>——   </a:t>
            </a:r>
            <a:r>
              <a:rPr lang="zh-CN" altLang="en-US" sz="3200" b="0" i="0" dirty="0">
                <a:solidFill>
                  <a:srgbClr val="191919"/>
                </a:solidFill>
                <a:effectLst/>
                <a:latin typeface="方正舒体" panose="02010601030101010101" pitchFamily="2" charset="-122"/>
                <a:ea typeface="方正舒体" panose="02010601030101010101" pitchFamily="2" charset="-122"/>
              </a:rPr>
              <a:t>江泽民</a:t>
            </a:r>
            <a:endParaRPr lang="zh-CN" altLang="en-US" sz="3200" dirty="0"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6F502BA-90D8-4615-5A32-73CCB4436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75" y="0"/>
            <a:ext cx="10425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8819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F9DD346-E1DE-9870-2782-FD46ED318944}"/>
              </a:ext>
            </a:extLst>
          </p:cNvPr>
          <p:cNvSpPr txBox="1"/>
          <p:nvPr/>
        </p:nvSpPr>
        <p:spPr>
          <a:xfrm>
            <a:off x="8059070" y="432000"/>
            <a:ext cx="3463048" cy="353943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zh-CN" altLang="en-US" sz="3200" b="0" i="0" dirty="0">
                <a:solidFill>
                  <a:srgbClr val="423B3B"/>
                </a:solidFill>
                <a:effectLst/>
                <a:latin typeface="方正舒体" panose="02010601030101010101" pitchFamily="2" charset="-122"/>
                <a:ea typeface="方正舒体" panose="02010601030101010101" pitchFamily="2" charset="-122"/>
              </a:rPr>
              <a:t>形成“经济特区</a:t>
            </a:r>
            <a:r>
              <a:rPr lang="en-US" altLang="zh-CN" sz="3200" b="0" i="0" dirty="0">
                <a:solidFill>
                  <a:srgbClr val="423B3B"/>
                </a:solidFill>
                <a:effectLst/>
                <a:latin typeface="方正舒体" panose="02010601030101010101" pitchFamily="2" charset="-122"/>
                <a:ea typeface="方正舒体" panose="02010601030101010101" pitchFamily="2" charset="-122"/>
              </a:rPr>
              <a:t>——</a:t>
            </a:r>
            <a:r>
              <a:rPr lang="zh-CN" altLang="en-US" sz="3200" b="0" i="0" dirty="0">
                <a:solidFill>
                  <a:srgbClr val="423B3B"/>
                </a:solidFill>
                <a:effectLst/>
                <a:latin typeface="方正舒体" panose="02010601030101010101" pitchFamily="2" charset="-122"/>
                <a:ea typeface="方正舒体" panose="02010601030101010101" pitchFamily="2" charset="-122"/>
              </a:rPr>
              <a:t>沿海开放城市</a:t>
            </a:r>
            <a:r>
              <a:rPr lang="en-US" altLang="zh-CN" sz="3200" b="0" i="0" dirty="0">
                <a:solidFill>
                  <a:srgbClr val="423B3B"/>
                </a:solidFill>
                <a:effectLst/>
                <a:latin typeface="方正舒体" panose="02010601030101010101" pitchFamily="2" charset="-122"/>
                <a:ea typeface="方正舒体" panose="02010601030101010101" pitchFamily="2" charset="-122"/>
              </a:rPr>
              <a:t>——</a:t>
            </a:r>
            <a:r>
              <a:rPr lang="zh-CN" altLang="en-US" sz="3200" b="0" i="0" dirty="0">
                <a:solidFill>
                  <a:srgbClr val="423B3B"/>
                </a:solidFill>
                <a:effectLst/>
                <a:latin typeface="方正舒体" panose="02010601030101010101" pitchFamily="2" charset="-122"/>
                <a:ea typeface="方正舒体" panose="02010601030101010101" pitchFamily="2" charset="-122"/>
              </a:rPr>
              <a:t>沿海经济开放区</a:t>
            </a:r>
            <a:r>
              <a:rPr lang="en-US" altLang="zh-CN" sz="3200" b="0" i="0" dirty="0">
                <a:solidFill>
                  <a:srgbClr val="423B3B"/>
                </a:solidFill>
                <a:effectLst/>
                <a:latin typeface="方正舒体" panose="02010601030101010101" pitchFamily="2" charset="-122"/>
                <a:ea typeface="方正舒体" panose="02010601030101010101" pitchFamily="2" charset="-122"/>
              </a:rPr>
              <a:t>——</a:t>
            </a:r>
            <a:r>
              <a:rPr lang="zh-CN" altLang="en-US" sz="3200" b="0" i="0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舒体" panose="02010601030101010101" pitchFamily="2" charset="-122"/>
                <a:ea typeface="方正舒体" panose="02010601030101010101" pitchFamily="2" charset="-122"/>
              </a:rPr>
              <a:t>内地</a:t>
            </a:r>
            <a:r>
              <a:rPr lang="zh-CN" altLang="en-US" sz="3200" b="0" i="0" dirty="0">
                <a:solidFill>
                  <a:srgbClr val="423B3B"/>
                </a:solidFill>
                <a:effectLst/>
                <a:latin typeface="方正舒体" panose="02010601030101010101" pitchFamily="2" charset="-122"/>
                <a:ea typeface="方正舒体" panose="02010601030101010101" pitchFamily="2" charset="-122"/>
              </a:rPr>
              <a:t>”这样一个多层次、有重点的全国性对外开放大格局。</a:t>
            </a:r>
            <a:endParaRPr lang="zh-CN" altLang="en-US" sz="3200" dirty="0"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sp>
        <p:nvSpPr>
          <p:cNvPr id="8" name="矩形 3">
            <a:extLst>
              <a:ext uri="{FF2B5EF4-FFF2-40B4-BE49-F238E27FC236}">
                <a16:creationId xmlns:a16="http://schemas.microsoft.com/office/drawing/2014/main" id="{2BCBD2E9-84A8-85C2-36B1-F932AAA14BA0}"/>
              </a:ext>
            </a:extLst>
          </p:cNvPr>
          <p:cNvSpPr/>
          <p:nvPr/>
        </p:nvSpPr>
        <p:spPr>
          <a:xfrm>
            <a:off x="0" y="0"/>
            <a:ext cx="6018663" cy="791570"/>
          </a:xfrm>
          <a:custGeom>
            <a:avLst/>
            <a:gdLst>
              <a:gd name="connsiteX0" fmla="*/ 0 w 6018663"/>
              <a:gd name="connsiteY0" fmla="*/ 0 h 791570"/>
              <a:gd name="connsiteX1" fmla="*/ 6018663 w 6018663"/>
              <a:gd name="connsiteY1" fmla="*/ 0 h 791570"/>
              <a:gd name="connsiteX2" fmla="*/ 6018663 w 6018663"/>
              <a:gd name="connsiteY2" fmla="*/ 791570 h 791570"/>
              <a:gd name="connsiteX3" fmla="*/ 0 w 6018663"/>
              <a:gd name="connsiteY3" fmla="*/ 791570 h 791570"/>
              <a:gd name="connsiteX4" fmla="*/ 0 w 6018663"/>
              <a:gd name="connsiteY4" fmla="*/ 0 h 791570"/>
              <a:gd name="connsiteX0-1" fmla="*/ 0 w 6018663"/>
              <a:gd name="connsiteY0-2" fmla="*/ 0 h 791570"/>
              <a:gd name="connsiteX1-3" fmla="*/ 6018663 w 6018663"/>
              <a:gd name="connsiteY1-4" fmla="*/ 0 h 791570"/>
              <a:gd name="connsiteX2-5" fmla="*/ 5186149 w 6018663"/>
              <a:gd name="connsiteY2-6" fmla="*/ 791570 h 791570"/>
              <a:gd name="connsiteX3-7" fmla="*/ 0 w 6018663"/>
              <a:gd name="connsiteY3-8" fmla="*/ 791570 h 791570"/>
              <a:gd name="connsiteX4-9" fmla="*/ 0 w 6018663"/>
              <a:gd name="connsiteY4-10" fmla="*/ 0 h 7915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018663" h="791570">
                <a:moveTo>
                  <a:pt x="0" y="0"/>
                </a:moveTo>
                <a:lnTo>
                  <a:pt x="6018663" y="0"/>
                </a:lnTo>
                <a:lnTo>
                  <a:pt x="5186149" y="791570"/>
                </a:lnTo>
                <a:lnTo>
                  <a:pt x="0" y="791570"/>
                </a:lnTo>
                <a:lnTo>
                  <a:pt x="0" y="0"/>
                </a:lnTo>
                <a:close/>
              </a:path>
            </a:pathLst>
          </a:custGeom>
          <a:solidFill>
            <a:srgbClr val="EE2C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0B949440-B8C1-7944-765F-37EE4740F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451" y="71785"/>
            <a:ext cx="10852237" cy="648000"/>
          </a:xfrm>
        </p:spPr>
        <p:txBody>
          <a:bodyPr/>
          <a:lstStyle/>
          <a:p>
            <a:r>
              <a:rPr lang="en-US" altLang="zh-CN" sz="4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……</a:t>
            </a:r>
            <a:r>
              <a:rPr lang="zh-CN" altLang="en-US" sz="4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到内地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74FC15-B2AF-9317-1E21-93801397B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51" y="2184592"/>
            <a:ext cx="6738448" cy="417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219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教育事业的改变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3" y="1296000"/>
            <a:ext cx="4789884" cy="51300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在文革前夕，曲靖的教育事业稳步协调的发展，但在文革期间，教育事业遭到了严重破坏。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在十一届三中全会后，曲靖地区通过认真整顿，落实知识分子政策，教育事业出现新的生机。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世纪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年代开始，曲靖各学校贯彻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中央关于教育体制改革的决定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，促进了教育事业的蓬勃发展。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620AB99-3F72-7EFE-33EF-A02B57FFF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138" y="1147438"/>
            <a:ext cx="6084164" cy="456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992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3" y="1296000"/>
            <a:ext cx="5127236" cy="5041355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文革期间，曲靖全市的文化事业发展遭到破坏。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1978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年后，曲靖市文艺战线拨乱反正，在解放思想的思潮下，文艺事业蓬勃发展。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1980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年，成立行署文化局，表演团队贯彻“三并举”方针，丰富了演出剧目。地、县文化馆根据“群众文化群众办”原则，为群众文化活动开辟了新路子。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8705FD37-47F7-A1FC-F97A-179EE9BE1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文化艺术事业的改变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0B1C9FD-139E-1F4F-A1B5-84CB47AA9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35198"/>
            <a:ext cx="5817277" cy="436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17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经济建设的变化</a:t>
            </a:r>
            <a:r>
              <a:rPr lang="en-US" altLang="zh-CN" dirty="0">
                <a:latin typeface="+mn-ea"/>
                <a:ea typeface="+mn-ea"/>
              </a:rPr>
              <a:t>——</a:t>
            </a:r>
            <a:r>
              <a:rPr lang="zh-CN" altLang="en-US" dirty="0">
                <a:latin typeface="+mn-ea"/>
                <a:ea typeface="+mn-ea"/>
              </a:rPr>
              <a:t>市场建设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自十一届三中全会以来，曲靖市坚持以发展社会主义生产力为标准，解放思想，更新观念，加快集贸市场建设，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工商部门独资建设市场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工商部门与企业合资建设市场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各镇自筹，工商部门资助建设市场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5294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3">
            <a:extLst>
              <a:ext uri="{FF2B5EF4-FFF2-40B4-BE49-F238E27FC236}">
                <a16:creationId xmlns:a16="http://schemas.microsoft.com/office/drawing/2014/main" id="{4E582148-8241-23FB-7DA3-1E6FAB877258}"/>
              </a:ext>
            </a:extLst>
          </p:cNvPr>
          <p:cNvSpPr/>
          <p:nvPr/>
        </p:nvSpPr>
        <p:spPr>
          <a:xfrm>
            <a:off x="0" y="0"/>
            <a:ext cx="6018663" cy="791570"/>
          </a:xfrm>
          <a:custGeom>
            <a:avLst/>
            <a:gdLst>
              <a:gd name="connsiteX0" fmla="*/ 0 w 6018663"/>
              <a:gd name="connsiteY0" fmla="*/ 0 h 791570"/>
              <a:gd name="connsiteX1" fmla="*/ 6018663 w 6018663"/>
              <a:gd name="connsiteY1" fmla="*/ 0 h 791570"/>
              <a:gd name="connsiteX2" fmla="*/ 6018663 w 6018663"/>
              <a:gd name="connsiteY2" fmla="*/ 791570 h 791570"/>
              <a:gd name="connsiteX3" fmla="*/ 0 w 6018663"/>
              <a:gd name="connsiteY3" fmla="*/ 791570 h 791570"/>
              <a:gd name="connsiteX4" fmla="*/ 0 w 6018663"/>
              <a:gd name="connsiteY4" fmla="*/ 0 h 791570"/>
              <a:gd name="connsiteX0-1" fmla="*/ 0 w 6018663"/>
              <a:gd name="connsiteY0-2" fmla="*/ 0 h 791570"/>
              <a:gd name="connsiteX1-3" fmla="*/ 6018663 w 6018663"/>
              <a:gd name="connsiteY1-4" fmla="*/ 0 h 791570"/>
              <a:gd name="connsiteX2-5" fmla="*/ 5186149 w 6018663"/>
              <a:gd name="connsiteY2-6" fmla="*/ 791570 h 791570"/>
              <a:gd name="connsiteX3-7" fmla="*/ 0 w 6018663"/>
              <a:gd name="connsiteY3-8" fmla="*/ 791570 h 791570"/>
              <a:gd name="connsiteX4-9" fmla="*/ 0 w 6018663"/>
              <a:gd name="connsiteY4-10" fmla="*/ 0 h 7915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6018663" h="791570">
                <a:moveTo>
                  <a:pt x="0" y="0"/>
                </a:moveTo>
                <a:lnTo>
                  <a:pt x="6018663" y="0"/>
                </a:lnTo>
                <a:lnTo>
                  <a:pt x="5186149" y="791570"/>
                </a:lnTo>
                <a:lnTo>
                  <a:pt x="0" y="791570"/>
                </a:lnTo>
                <a:lnTo>
                  <a:pt x="0" y="0"/>
                </a:lnTo>
                <a:close/>
              </a:path>
            </a:pathLst>
          </a:custGeom>
          <a:solidFill>
            <a:srgbClr val="EE2C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B38604B-8FF0-179C-3913-8F9950790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451" y="71785"/>
            <a:ext cx="10852237" cy="648000"/>
          </a:xfrm>
        </p:spPr>
        <p:txBody>
          <a:bodyPr/>
          <a:lstStyle/>
          <a:p>
            <a:r>
              <a:rPr lang="zh-CN" altLang="en-US" sz="4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从农村</a:t>
            </a:r>
            <a:r>
              <a:rPr lang="en-US" altLang="zh-CN" sz="40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……</a:t>
            </a:r>
            <a:endParaRPr lang="zh-CN" altLang="en-US" sz="40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F9DD346-E1DE-9870-2782-FD46ED318944}"/>
              </a:ext>
            </a:extLst>
          </p:cNvPr>
          <p:cNvSpPr txBox="1"/>
          <p:nvPr/>
        </p:nvSpPr>
        <p:spPr>
          <a:xfrm>
            <a:off x="8059070" y="432000"/>
            <a:ext cx="3463048" cy="2554545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zh-CN" altLang="en-US" sz="3200" b="0" i="0" dirty="0">
                <a:solidFill>
                  <a:srgbClr val="423B3B"/>
                </a:solidFill>
                <a:effectLst/>
                <a:latin typeface="方正舒体" panose="02010601030101010101" pitchFamily="2" charset="-122"/>
                <a:ea typeface="方正舒体" panose="02010601030101010101" pitchFamily="2" charset="-122"/>
              </a:rPr>
              <a:t>大包干，大包干，</a:t>
            </a:r>
            <a:endParaRPr lang="en-US" altLang="zh-CN" sz="3200" b="0" i="0" dirty="0">
              <a:solidFill>
                <a:srgbClr val="423B3B"/>
              </a:solidFill>
              <a:effectLst/>
              <a:latin typeface="方正舒体" panose="02010601030101010101" pitchFamily="2" charset="-122"/>
              <a:ea typeface="方正舒体" panose="02010601030101010101" pitchFamily="2" charset="-122"/>
            </a:endParaRPr>
          </a:p>
          <a:p>
            <a:r>
              <a:rPr lang="zh-CN" altLang="en-US" sz="3200" b="0" i="0" dirty="0">
                <a:solidFill>
                  <a:srgbClr val="423B3B"/>
                </a:solidFill>
                <a:effectLst/>
                <a:latin typeface="方正舒体" panose="02010601030101010101" pitchFamily="2" charset="-122"/>
                <a:ea typeface="方正舒体" panose="02010601030101010101" pitchFamily="2" charset="-122"/>
              </a:rPr>
              <a:t>直来直去不拐弯，</a:t>
            </a:r>
            <a:endParaRPr lang="en-US" altLang="zh-CN" sz="3200" b="0" i="0" dirty="0">
              <a:solidFill>
                <a:srgbClr val="423B3B"/>
              </a:solidFill>
              <a:effectLst/>
              <a:latin typeface="方正舒体" panose="02010601030101010101" pitchFamily="2" charset="-122"/>
              <a:ea typeface="方正舒体" panose="02010601030101010101" pitchFamily="2" charset="-122"/>
            </a:endParaRPr>
          </a:p>
          <a:p>
            <a:r>
              <a:rPr lang="zh-CN" altLang="en-US" sz="3200" b="0" i="0" dirty="0">
                <a:solidFill>
                  <a:srgbClr val="423B3B"/>
                </a:solidFill>
                <a:effectLst/>
                <a:latin typeface="方正舒体" panose="02010601030101010101" pitchFamily="2" charset="-122"/>
                <a:ea typeface="方正舒体" panose="02010601030101010101" pitchFamily="2" charset="-122"/>
              </a:rPr>
              <a:t>交够国家的，</a:t>
            </a:r>
            <a:endParaRPr lang="en-US" altLang="zh-CN" sz="3200" b="0" i="0" dirty="0">
              <a:solidFill>
                <a:srgbClr val="423B3B"/>
              </a:solidFill>
              <a:effectLst/>
              <a:latin typeface="方正舒体" panose="02010601030101010101" pitchFamily="2" charset="-122"/>
              <a:ea typeface="方正舒体" panose="02010601030101010101" pitchFamily="2" charset="-122"/>
            </a:endParaRPr>
          </a:p>
          <a:p>
            <a:r>
              <a:rPr lang="zh-CN" altLang="en-US" sz="3200" b="0" i="0" dirty="0">
                <a:solidFill>
                  <a:srgbClr val="423B3B"/>
                </a:solidFill>
                <a:effectLst/>
                <a:latin typeface="方正舒体" panose="02010601030101010101" pitchFamily="2" charset="-122"/>
                <a:ea typeface="方正舒体" panose="02010601030101010101" pitchFamily="2" charset="-122"/>
              </a:rPr>
              <a:t>留足集体的，</a:t>
            </a:r>
            <a:endParaRPr lang="en-US" altLang="zh-CN" sz="3200" b="0" i="0" dirty="0">
              <a:solidFill>
                <a:srgbClr val="423B3B"/>
              </a:solidFill>
              <a:effectLst/>
              <a:latin typeface="方正舒体" panose="02010601030101010101" pitchFamily="2" charset="-122"/>
              <a:ea typeface="方正舒体" panose="02010601030101010101" pitchFamily="2" charset="-122"/>
            </a:endParaRPr>
          </a:p>
          <a:p>
            <a:r>
              <a:rPr lang="zh-CN" altLang="en-US" sz="3200" b="0" i="0" dirty="0">
                <a:solidFill>
                  <a:srgbClr val="423B3B"/>
                </a:solidFill>
                <a:effectLst/>
                <a:latin typeface="方正舒体" panose="02010601030101010101" pitchFamily="2" charset="-122"/>
                <a:ea typeface="方正舒体" panose="02010601030101010101" pitchFamily="2" charset="-122"/>
              </a:rPr>
              <a:t>剩下都是自己的。</a:t>
            </a:r>
            <a:endParaRPr lang="zh-CN" altLang="en-US" sz="3200" dirty="0"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4855C3-007E-136D-1E08-55C38AFA3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882" y="2093511"/>
            <a:ext cx="571500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907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经济建设的变化</a:t>
            </a:r>
            <a:r>
              <a:rPr lang="en-US" altLang="zh-CN" dirty="0">
                <a:latin typeface="+mn-ea"/>
                <a:ea typeface="+mn-ea"/>
              </a:rPr>
              <a:t>——</a:t>
            </a:r>
            <a:r>
              <a:rPr lang="zh-CN" altLang="en-US" dirty="0">
                <a:latin typeface="+mn-ea"/>
                <a:ea typeface="+mn-ea"/>
              </a:rPr>
              <a:t>企业发展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云南省邮电管理局的调整与发展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曲靖地区越州钢铁厂的改革与发展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曲靖远通实业有限公司，私营企业的成立</a:t>
            </a:r>
          </a:p>
        </p:txBody>
      </p:sp>
    </p:spTree>
    <p:extLst>
      <p:ext uri="{BB962C8B-B14F-4D97-AF65-F5344CB8AC3E}">
        <p14:creationId xmlns:p14="http://schemas.microsoft.com/office/powerpoint/2010/main" val="17621305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76"/>
          <a:stretch>
            <a:fillRect/>
          </a:stretch>
        </p:blipFill>
        <p:spPr>
          <a:xfrm flipH="1">
            <a:off x="0" y="2101755"/>
            <a:ext cx="12192000" cy="475624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79"/>
          <a:stretch>
            <a:fillRect/>
          </a:stretch>
        </p:blipFill>
        <p:spPr>
          <a:xfrm flipH="1" flipV="1">
            <a:off x="0" y="0"/>
            <a:ext cx="12192000" cy="1746913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615" y="0"/>
            <a:ext cx="2529385" cy="2529385"/>
          </a:xfrm>
          <a:prstGeom prst="rect">
            <a:avLst/>
          </a:prstGeom>
        </p:spPr>
      </p:pic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EE119E07-4500-DB1C-1247-FAB0BF8F6494}"/>
              </a:ext>
            </a:extLst>
          </p:cNvPr>
          <p:cNvSpPr txBox="1">
            <a:spLocks/>
          </p:cNvSpPr>
          <p:nvPr/>
        </p:nvSpPr>
        <p:spPr>
          <a:xfrm>
            <a:off x="1393796" y="2101755"/>
            <a:ext cx="9863090" cy="475624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333333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        </a:t>
            </a:r>
            <a:r>
              <a:rPr lang="zh-CN" altLang="en-US" sz="2400" b="1" i="0" dirty="0">
                <a:solidFill>
                  <a:srgbClr val="333333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邓小平同志曾经嘱托全党：“</a:t>
            </a:r>
            <a:r>
              <a:rPr lang="zh-CN" altLang="en-US" sz="2400" b="1" i="0" dirty="0">
                <a:solidFill>
                  <a:srgbClr val="33333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仿宋" panose="02010600040101010101" pitchFamily="2" charset="-122"/>
                <a:ea typeface="华文仿宋" panose="02010600040101010101" pitchFamily="2" charset="-122"/>
              </a:rPr>
              <a:t>从现在起到下世纪中叶，将是很要紧的时期，我们要埋头苦干。我们肩膀上的担子重，责任大啊！</a:t>
            </a:r>
            <a:r>
              <a:rPr lang="zh-CN" altLang="en-US" sz="2400" b="1" i="0" dirty="0">
                <a:solidFill>
                  <a:srgbClr val="333333"/>
                </a:solidFill>
                <a:effectLst/>
                <a:latin typeface="华文仿宋" panose="02010600040101010101" pitchFamily="2" charset="-122"/>
                <a:ea typeface="华文仿宋" panose="02010600040101010101" pitchFamily="2" charset="-122"/>
              </a:rPr>
              <a:t>”今天，历史的接力棒传到了我们手里，责任重于泰山。全党一定要紧密团结起来，敢于担当、埋头苦干，团结带领全国各族人民，以与时俱进、时不我待的精神不断夺取新胜利，不断完善和发展中国特色社会主义，不断为人类和平与发展的崇高事业作出新的更大的贡献。</a:t>
            </a:r>
            <a:endParaRPr lang="en-US" altLang="zh-CN" sz="2400" b="1" i="0" dirty="0">
              <a:solidFill>
                <a:srgbClr val="333333"/>
              </a:solidFill>
              <a:effectLst/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marL="0" indent="0" algn="r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en-US" altLang="zh-CN" sz="2400" b="1" dirty="0">
                <a:solidFill>
                  <a:srgbClr val="333333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——</a:t>
            </a:r>
            <a:r>
              <a:rPr lang="zh-CN" altLang="en-US" sz="2400" b="1" dirty="0">
                <a:solidFill>
                  <a:srgbClr val="333333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习近平</a:t>
            </a:r>
            <a:r>
              <a:rPr lang="en-US" altLang="zh-CN" sz="2400" b="1" dirty="0">
                <a:solidFill>
                  <a:srgbClr val="333333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《</a:t>
            </a:r>
            <a:r>
              <a:rPr lang="zh-CN" altLang="en-US" sz="2400" b="1" dirty="0">
                <a:solidFill>
                  <a:srgbClr val="333333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在纪念邓小平同志诞辰</a:t>
            </a:r>
            <a:r>
              <a:rPr lang="en-US" altLang="zh-CN" sz="2400" b="1" dirty="0">
                <a:solidFill>
                  <a:srgbClr val="333333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110</a:t>
            </a:r>
            <a:r>
              <a:rPr lang="zh-CN" altLang="en-US" sz="2400" b="1" dirty="0">
                <a:solidFill>
                  <a:srgbClr val="333333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周年座谈会上的讲话</a:t>
            </a:r>
            <a:r>
              <a:rPr lang="en-US" altLang="zh-CN" sz="2400" b="1" dirty="0">
                <a:solidFill>
                  <a:srgbClr val="333333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》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BE01DAD-4A12-E864-4851-D71577308020}"/>
              </a:ext>
            </a:extLst>
          </p:cNvPr>
          <p:cNvSpPr/>
          <p:nvPr/>
        </p:nvSpPr>
        <p:spPr>
          <a:xfrm>
            <a:off x="3012132" y="1001004"/>
            <a:ext cx="50321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续写春天的故事</a:t>
            </a:r>
          </a:p>
        </p:txBody>
      </p:sp>
    </p:spTree>
    <p:extLst>
      <p:ext uri="{BB962C8B-B14F-4D97-AF65-F5344CB8AC3E}">
        <p14:creationId xmlns:p14="http://schemas.microsoft.com/office/powerpoint/2010/main" val="5164559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976"/>
          <a:stretch>
            <a:fillRect/>
          </a:stretch>
        </p:blipFill>
        <p:spPr>
          <a:xfrm flipH="1">
            <a:off x="0" y="2101755"/>
            <a:ext cx="12192000" cy="475624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79"/>
          <a:stretch>
            <a:fillRect/>
          </a:stretch>
        </p:blipFill>
        <p:spPr>
          <a:xfrm flipH="1" flipV="1">
            <a:off x="0" y="0"/>
            <a:ext cx="12192000" cy="1746913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615" y="0"/>
            <a:ext cx="2529385" cy="252938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152772" y="2635994"/>
            <a:ext cx="6024880" cy="1861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11500" i="1">
                <a:ln w="12700">
                  <a:solidFill>
                    <a:srgbClr val="EA7E11">
                      <a:alpha val="80000"/>
                    </a:srgbClr>
                  </a:solidFill>
                </a:ln>
                <a:gradFill>
                  <a:gsLst>
                    <a:gs pos="21000">
                      <a:srgbClr val="E51B11"/>
                    </a:gs>
                    <a:gs pos="88000">
                      <a:srgbClr val="EE2C22"/>
                    </a:gs>
                  </a:gsLst>
                  <a:lin ang="5400000"/>
                </a:gradFill>
                <a:effectLst>
                  <a:outerShdw blurRad="50800" dist="38100" dir="2700000" algn="tl" rotWithShape="0">
                    <a:schemeClr val="tx1">
                      <a:lumMod val="50000"/>
                      <a:lumOff val="50000"/>
                      <a:alpha val="40000"/>
                    </a:schemeClr>
                  </a:outerShdw>
                </a:effectLst>
                <a:latin typeface="造字工房力黑（非商用）常规体" pitchFamily="2" charset="-122"/>
                <a:ea typeface="造字工房力黑（非商用）常规体" pitchFamily="2" charset="-122"/>
              </a:defRPr>
            </a:lvl1pPr>
          </a:lstStyle>
          <a:p>
            <a:r>
              <a:rPr lang="zh-CN" altLang="en-US" dirty="0"/>
              <a:t>感谢观看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4517409" y="5022379"/>
            <a:ext cx="7674591" cy="0"/>
          </a:xfrm>
          <a:prstGeom prst="line">
            <a:avLst/>
          </a:prstGeom>
          <a:ln>
            <a:solidFill>
              <a:srgbClr val="EA7E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 dir="vert"/>
      </p:transition>
    </mc:Choice>
    <mc:Fallback xmlns="">
      <p:transition spd="slow">
        <p:checker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为什么要对农村进行改革？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296036"/>
            <a:ext cx="7386320" cy="421132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1979年1月1日，中共中央下发关于农业问题的决议草案</a:t>
            </a:r>
          </a:p>
          <a:p>
            <a:pPr marL="0" indent="0">
              <a:buNone/>
            </a:pP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从1957年至1978年，全国人口增长3亿，非农业人口增加4000万。</a:t>
            </a:r>
          </a:p>
          <a:p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耕地面积却由于基本建设用地等原因不但没有增加，反而减少了。</a:t>
            </a:r>
          </a:p>
          <a:p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1978年全平均每人全年的粮食大体上还只相当于1957年</a:t>
            </a:r>
          </a:p>
          <a:p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全国农业人口平均每人全年收入只有70多元，有近四分之一的生产队社员收入在50元以下，平均每个生产大队的集体积累不到一万元。有的地方甚至不能维持简单再生产。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35660" y="5507355"/>
            <a:ext cx="1010793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“建国快三十年了，现在还有讨饭的，老是不解决这个问题，农民就造反，支部书记会带队进城讨饭。”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  <a:ea typeface="+mn-ea"/>
              </a:rPr>
              <a:t>农村经济体制改革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296035"/>
            <a:ext cx="6849745" cy="4026535"/>
          </a:xfrm>
        </p:spPr>
        <p:txBody>
          <a:bodyPr/>
          <a:lstStyle/>
          <a:p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1978年秋，安徽省凤阳县小岗村18户农民秘密订约，决定在本生产队实行包产到户。</a:t>
            </a:r>
          </a:p>
          <a:p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邓小平于1980年5月发表《关于农村政策问题》的讲话，肯定了包产到户。</a:t>
            </a:r>
          </a:p>
          <a:p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年9月，中共中央召开省、市、自治区党委第一书记座谈会，讨论加强完善农业生产责任制问题。会议纪要以中央文件的形式阐明了包产到户的性质，指出在社会主义工业、商业占绝对优势的条件下，实行包产到户没有资本主义复辟的危险。</a:t>
            </a:r>
          </a:p>
          <a:p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由此，包产到户的形式迅速在全国扩展开来。</a:t>
            </a: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8955" y="916940"/>
            <a:ext cx="3013075" cy="24250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9882" y="5863431"/>
            <a:ext cx="105644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浙江衢州农村家庭联产承包责任制在1981年正式全面推行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52675" y="1296035"/>
            <a:ext cx="7485380" cy="504126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94485" y="1296035"/>
            <a:ext cx="9002395" cy="504126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7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492885" y="1543685"/>
            <a:ext cx="9206230" cy="5041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5"/>
          <p:cNvPicPr>
            <a:picLocks noChangeAspect="1"/>
          </p:cNvPicPr>
          <p:nvPr/>
        </p:nvPicPr>
        <p:blipFill>
          <a:blip r:embed="rId5"/>
          <a:srcRect b="3184"/>
          <a:stretch>
            <a:fillRect/>
          </a:stretch>
        </p:blipFill>
        <p:spPr>
          <a:xfrm>
            <a:off x="1492885" y="1079500"/>
            <a:ext cx="9045575" cy="4827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6"/>
          <p:cNvPicPr>
            <a:picLocks noChangeAspect="1"/>
          </p:cNvPicPr>
          <p:nvPr/>
        </p:nvPicPr>
        <p:blipFill>
          <a:blip r:embed="rId6"/>
          <a:srcRect b="3597"/>
          <a:stretch>
            <a:fillRect/>
          </a:stretch>
        </p:blipFill>
        <p:spPr>
          <a:xfrm>
            <a:off x="1492885" y="600075"/>
            <a:ext cx="8838565" cy="4792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4"/>
          <p:cNvPicPr>
            <a:picLocks noChangeAspect="1"/>
          </p:cNvPicPr>
          <p:nvPr/>
        </p:nvPicPr>
        <p:blipFill>
          <a:blip r:embed="rId7"/>
          <a:srcRect l="810" b="5357"/>
          <a:stretch>
            <a:fillRect/>
          </a:stretch>
        </p:blipFill>
        <p:spPr>
          <a:xfrm>
            <a:off x="1546860" y="161925"/>
            <a:ext cx="8937625" cy="476821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heme/theme1.xml><?xml version="1.0" encoding="utf-8"?>
<a:theme xmlns:a="http://schemas.openxmlformats.org/drawingml/2006/main" name="主题3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3" id="{A9881CB1-7E88-461A-8005-F99B30164D20}" vid="{077CF9A7-2EC0-4B8A-91E4-CC9C84C80B8C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主题3</Template>
  <TotalTime>130</TotalTime>
  <Words>1895</Words>
  <Application>Microsoft Office PowerPoint</Application>
  <PresentationFormat>宽屏</PresentationFormat>
  <Paragraphs>151</Paragraphs>
  <Slides>42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7" baseType="lpstr">
      <vt:lpstr>PingFang SC</vt:lpstr>
      <vt:lpstr>等线</vt:lpstr>
      <vt:lpstr>方正舒体</vt:lpstr>
      <vt:lpstr>仿宋</vt:lpstr>
      <vt:lpstr>黑体</vt:lpstr>
      <vt:lpstr>华文仿宋</vt:lpstr>
      <vt:lpstr>华文隶书</vt:lpstr>
      <vt:lpstr>隶书</vt:lpstr>
      <vt:lpstr>微软雅黑</vt:lpstr>
      <vt:lpstr>微软雅黑 Light</vt:lpstr>
      <vt:lpstr>造字工房力黑（非商用）常规体</vt:lpstr>
      <vt:lpstr>Arial</vt:lpstr>
      <vt:lpstr>Calibri</vt:lpstr>
      <vt:lpstr>Calibri Light</vt:lpstr>
      <vt:lpstr>主题3</vt:lpstr>
      <vt:lpstr>PowerPoint 演示文稿</vt:lpstr>
      <vt:lpstr>PowerPoint 演示文稿</vt:lpstr>
      <vt:lpstr>PowerPoint 演示文稿</vt:lpstr>
      <vt:lpstr>从农村……</vt:lpstr>
      <vt:lpstr>为什么要对农村进行改革？</vt:lpstr>
      <vt:lpstr>农村经济体制改革</vt:lpstr>
      <vt:lpstr>PowerPoint 演示文稿</vt:lpstr>
      <vt:lpstr>PowerPoint 演示文稿</vt:lpstr>
      <vt:lpstr>PowerPoint 演示文稿</vt:lpstr>
      <vt:lpstr> </vt:lpstr>
      <vt:lpstr>PowerPoint 演示文稿</vt:lpstr>
      <vt:lpstr>新气象</vt:lpstr>
      <vt:lpstr>PowerPoint 演示文稿</vt:lpstr>
      <vt:lpstr>社会主义的奋斗目标——共同富裕</vt:lpstr>
      <vt:lpstr>改革开放时期的共同富裕：先富带动后富</vt:lpstr>
      <vt:lpstr>先富——示范与引领</vt:lpstr>
      <vt:lpstr>西单（1977）</vt:lpstr>
      <vt:lpstr>北京地铁线路图（2000）</vt:lpstr>
      <vt:lpstr>后富——学习和追赶</vt:lpstr>
      <vt:lpstr>共同富裕——波浪式的向前发展</vt:lpstr>
      <vt:lpstr>从沿海……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 烟台开发区的建立</vt:lpstr>
      <vt:lpstr>PowerPoint 演示文稿</vt:lpstr>
      <vt:lpstr>PowerPoint 演示文稿</vt:lpstr>
      <vt:lpstr>PowerPoint 演示文稿</vt:lpstr>
      <vt:lpstr>2. 与多国城市建立友好关系</vt:lpstr>
      <vt:lpstr>3. “亚太经贸城”</vt:lpstr>
      <vt:lpstr>PowerPoint 演示文稿</vt:lpstr>
      <vt:lpstr>……到内地</vt:lpstr>
      <vt:lpstr>教育事业的改变</vt:lpstr>
      <vt:lpstr>文化艺术事业的改变</vt:lpstr>
      <vt:lpstr>经济建设的变化——市场建设</vt:lpstr>
      <vt:lpstr>经济建设的变化——企业发展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吕 星宇</dc:creator>
  <cp:lastModifiedBy>吕 星宇</cp:lastModifiedBy>
  <cp:revision>53</cp:revision>
  <dcterms:created xsi:type="dcterms:W3CDTF">2022-05-10T01:55:52Z</dcterms:created>
  <dcterms:modified xsi:type="dcterms:W3CDTF">2022-05-10T04:06:14Z</dcterms:modified>
</cp:coreProperties>
</file>